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sldIdLst>
    <p:sldId id="256" r:id="rId3"/>
    <p:sldId id="267" r:id="rId4"/>
    <p:sldId id="268" r:id="rId5"/>
    <p:sldId id="270" r:id="rId6"/>
    <p:sldId id="269" r:id="rId7"/>
    <p:sldId id="271" r:id="rId8"/>
    <p:sldId id="272" r:id="rId9"/>
    <p:sldId id="273" r:id="rId10"/>
  </p:sldIdLst>
  <p:sldSz cx="9144000" cy="6858000" type="screen4x3"/>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9" d="100"/>
          <a:sy n="109" d="100"/>
        </p:scale>
        <p:origin x="1674"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2.jpg>
</file>

<file path=ppt/media/image3.jp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41669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DCCD61-643D-44A5-A450-3A42A50CBC1E}" type="datetimeFigureOut">
              <a:rPr lang="en-US" smtClean="0"/>
              <a:t>11/21/2018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962918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DCCD61-643D-44A5-A450-3A42A50CBC1E}" type="datetimeFigureOut">
              <a:rPr lang="en-US" smtClean="0"/>
              <a:t>11/21/2018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1296884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DCCD61-643D-44A5-A450-3A42A50CBC1E}" type="datetimeFigureOut">
              <a:rPr lang="en-US" smtClean="0"/>
              <a:t>11/21/2018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29870350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DCCD61-643D-44A5-A450-3A42A50CBC1E}" type="datetimeFigureOut">
              <a:rPr lang="en-US" smtClean="0"/>
              <a:t>11/21/2018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1792374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DCCD61-643D-44A5-A450-3A42A50CBC1E}" type="datetimeFigureOut">
              <a:rPr lang="en-US" smtClean="0"/>
              <a:t>11/21/2018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3962857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7544" y="16778"/>
            <a:ext cx="8676456" cy="1069514"/>
          </a:xfrm>
          <a:prstGeom prst="rect">
            <a:avLst/>
          </a:prstGeom>
        </p:spPr>
        <p:txBody>
          <a:bodyPr anchor="ctr"/>
          <a:lstStyle>
            <a:lvl1pPr>
              <a:defRPr b="1" baseline="0">
                <a:solidFill>
                  <a:schemeClr val="tx1">
                    <a:lumMod val="75000"/>
                    <a:lumOff val="25000"/>
                  </a:schemeClr>
                </a:solidFill>
                <a:latin typeface="Arial" panose="020B0604020202020204" pitchFamily="34" charset="0"/>
                <a:ea typeface="標楷體" panose="03000509000000000000" pitchFamily="65" charset="-120"/>
                <a:cs typeface="Arial" pitchFamily="34" charset="0"/>
              </a:defRPr>
            </a:lvl1pPr>
          </a:lstStyle>
          <a:p>
            <a:r>
              <a:rPr lang="en-US" altLang="ko-KR" dirty="0" smtClean="0"/>
              <a:t> Click to add title</a:t>
            </a:r>
            <a:endParaRPr lang="ko-KR" altLang="en-US" dirty="0"/>
          </a:p>
        </p:txBody>
      </p:sp>
      <p:sp>
        <p:nvSpPr>
          <p:cNvPr id="4" name="Content Placeholder 2"/>
          <p:cNvSpPr>
            <a:spLocks noGrp="1"/>
          </p:cNvSpPr>
          <p:nvPr>
            <p:ph idx="10"/>
          </p:nvPr>
        </p:nvSpPr>
        <p:spPr>
          <a:xfrm>
            <a:off x="467544" y="1556792"/>
            <a:ext cx="8229600" cy="4536504"/>
          </a:xfrm>
          <a:prstGeom prst="rect">
            <a:avLst/>
          </a:prstGeom>
        </p:spPr>
        <p:txBody>
          <a:bodyPr lIns="396000" anchor="t"/>
          <a:lstStyle>
            <a:lvl1pPr marL="285750" indent="-285750">
              <a:buFont typeface="Arial" panose="020B0604020202020204" pitchFamily="34" charset="0"/>
              <a:buChar char="•"/>
              <a:defRPr sz="2400">
                <a:solidFill>
                  <a:schemeClr val="tx1">
                    <a:lumMod val="75000"/>
                    <a:lumOff val="25000"/>
                  </a:schemeClr>
                </a:solidFill>
              </a:defRPr>
            </a:lvl1pPr>
          </a:lstStyle>
          <a:p>
            <a:pPr lvl="0"/>
            <a:r>
              <a:rPr lang="en-US" altLang="ko-KR" dirty="0" smtClean="0"/>
              <a:t>Click to edit Master text styles</a:t>
            </a:r>
          </a:p>
        </p:txBody>
      </p:sp>
    </p:spTree>
    <p:extLst>
      <p:ext uri="{BB962C8B-B14F-4D97-AF65-F5344CB8AC3E}">
        <p14:creationId xmlns:p14="http://schemas.microsoft.com/office/powerpoint/2010/main" val="369401571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19672" y="0"/>
            <a:ext cx="7524328" cy="1069514"/>
          </a:xfrm>
          <a:prstGeom prst="rect">
            <a:avLst/>
          </a:prstGeom>
        </p:spPr>
        <p:txBody>
          <a:bodyPr anchor="ctr"/>
          <a:lstStyle>
            <a:lvl1pPr>
              <a:defRPr b="1" baseline="0">
                <a:solidFill>
                  <a:schemeClr val="tx1">
                    <a:lumMod val="75000"/>
                    <a:lumOff val="25000"/>
                  </a:schemeClr>
                </a:solidFill>
                <a:latin typeface="Arial" pitchFamily="34" charset="0"/>
                <a:cs typeface="Arial" pitchFamily="34" charset="0"/>
              </a:defRPr>
            </a:lvl1pPr>
          </a:lstStyle>
          <a:p>
            <a:r>
              <a:rPr lang="en-US" altLang="ko-KR" dirty="0" smtClean="0"/>
              <a:t> Click to add title</a:t>
            </a:r>
            <a:endParaRPr lang="ko-KR" altLang="en-US" dirty="0"/>
          </a:p>
        </p:txBody>
      </p:sp>
      <p:sp>
        <p:nvSpPr>
          <p:cNvPr id="4" name="Content Placeholder 2"/>
          <p:cNvSpPr>
            <a:spLocks noGrp="1"/>
          </p:cNvSpPr>
          <p:nvPr>
            <p:ph idx="1"/>
          </p:nvPr>
        </p:nvSpPr>
        <p:spPr>
          <a:xfrm>
            <a:off x="2123728" y="1268760"/>
            <a:ext cx="6563072" cy="460648"/>
          </a:xfrm>
          <a:prstGeom prst="rect">
            <a:avLst/>
          </a:prstGeom>
        </p:spPr>
        <p:txBody>
          <a:bodyPr anchor="ctr"/>
          <a:lstStyle>
            <a:lvl1pPr marL="0" indent="0">
              <a:buNone/>
              <a:defRPr sz="2000">
                <a:solidFill>
                  <a:schemeClr val="tx1">
                    <a:lumMod val="75000"/>
                    <a:lumOff val="25000"/>
                  </a:schemeClr>
                </a:solidFill>
              </a:defRPr>
            </a:lvl1pPr>
          </a:lstStyle>
          <a:p>
            <a:pPr lvl="0"/>
            <a:r>
              <a:rPr lang="en-US" altLang="ko-KR" dirty="0" smtClean="0"/>
              <a:t>Click to edit Master text styles</a:t>
            </a:r>
          </a:p>
        </p:txBody>
      </p:sp>
      <p:sp>
        <p:nvSpPr>
          <p:cNvPr id="5" name="Content Placeholder 2"/>
          <p:cNvSpPr>
            <a:spLocks noGrp="1"/>
          </p:cNvSpPr>
          <p:nvPr>
            <p:ph idx="10"/>
          </p:nvPr>
        </p:nvSpPr>
        <p:spPr>
          <a:xfrm>
            <a:off x="2134072" y="1844824"/>
            <a:ext cx="6563072" cy="4147865"/>
          </a:xfrm>
          <a:prstGeom prst="rect">
            <a:avLst/>
          </a:prstGeom>
        </p:spPr>
        <p:txBody>
          <a:bodyPr lIns="396000" anchor="t"/>
          <a:lstStyle>
            <a:lvl1pPr marL="0" indent="0">
              <a:buNone/>
              <a:defRPr sz="1400">
                <a:solidFill>
                  <a:schemeClr val="tx1">
                    <a:lumMod val="75000"/>
                    <a:lumOff val="25000"/>
                  </a:schemeClr>
                </a:solidFill>
              </a:defRPr>
            </a:lvl1pPr>
          </a:lstStyle>
          <a:p>
            <a:pPr lvl="0"/>
            <a:r>
              <a:rPr lang="en-US" altLang="ko-KR" dirty="0" smtClean="0"/>
              <a:t>Click to edit Master text styles</a:t>
            </a:r>
          </a:p>
        </p:txBody>
      </p:sp>
    </p:spTree>
    <p:extLst>
      <p:ext uri="{BB962C8B-B14F-4D97-AF65-F5344CB8AC3E}">
        <p14:creationId xmlns:p14="http://schemas.microsoft.com/office/powerpoint/2010/main" val="232681852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8DCCD61-643D-44A5-A450-3A42A50CBC1E}" type="datetimeFigureOut">
              <a:rPr lang="en-US" smtClean="0"/>
              <a:t>11/21/2018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1656086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DCCD61-643D-44A5-A450-3A42A50CBC1E}" type="datetimeFigureOut">
              <a:rPr lang="en-US" smtClean="0"/>
              <a:t>11/21/2018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924286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8DCCD61-643D-44A5-A450-3A42A50CBC1E}" type="datetimeFigureOut">
              <a:rPr lang="en-US" smtClean="0"/>
              <a:t>11/21/2018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3277933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8DCCD61-643D-44A5-A450-3A42A50CBC1E}" type="datetimeFigureOut">
              <a:rPr lang="en-US" smtClean="0"/>
              <a:t>11/21/2018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7787904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8DCCD61-643D-44A5-A450-3A42A50CBC1E}" type="datetimeFigureOut">
              <a:rPr lang="en-US" smtClean="0"/>
              <a:t>11/21/2018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2919811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8DCCD61-643D-44A5-A450-3A42A50CBC1E}" type="datetimeFigureOut">
              <a:rPr lang="en-US" smtClean="0"/>
              <a:t>11/21/2018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2F0832-F084-422D-97D1-AF848F4F2C34}" type="slidenum">
              <a:rPr lang="en-US" smtClean="0"/>
              <a:t>‹#›</a:t>
            </a:fld>
            <a:endParaRPr lang="en-US"/>
          </a:p>
        </p:txBody>
      </p:sp>
    </p:spTree>
    <p:extLst>
      <p:ext uri="{BB962C8B-B14F-4D97-AF65-F5344CB8AC3E}">
        <p14:creationId xmlns:p14="http://schemas.microsoft.com/office/powerpoint/2010/main" val="181811987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37338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Lst>
  <p:txStyles>
    <p:titleStyle>
      <a:lvl1pPr algn="l" defTabSz="914400" rtl="0" eaLnBrk="1" latinLnBrk="1" hangingPunct="1">
        <a:spcBef>
          <a:spcPct val="0"/>
        </a:spcBef>
        <a:buNone/>
        <a:defRPr sz="4000" b="1" kern="1200">
          <a:solidFill>
            <a:schemeClr val="tx1"/>
          </a:solidFill>
          <a:latin typeface="Arial" pitchFamily="34" charset="0"/>
          <a:ea typeface="+mj-ea"/>
          <a:cs typeface="Arial" pitchFamily="34" charset="0"/>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DCCD61-643D-44A5-A450-3A42A50CBC1E}" type="datetimeFigureOut">
              <a:rPr lang="en-US" smtClean="0"/>
              <a:t>11/21/2018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2F0832-F084-422D-97D1-AF848F4F2C34}" type="slidenum">
              <a:rPr lang="en-US" smtClean="0"/>
              <a:t>‹#›</a:t>
            </a:fld>
            <a:endParaRPr lang="en-US"/>
          </a:p>
        </p:txBody>
      </p:sp>
    </p:spTree>
    <p:extLst>
      <p:ext uri="{BB962C8B-B14F-4D97-AF65-F5344CB8AC3E}">
        <p14:creationId xmlns:p14="http://schemas.microsoft.com/office/powerpoint/2010/main" val="328635735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www.free-powerpoint-templates-design.com/free-powerpoint-templates-design"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76464" y="5013176"/>
            <a:ext cx="4788024" cy="369332"/>
          </a:xfrm>
          <a:prstGeom prst="rect">
            <a:avLst/>
          </a:prstGeom>
          <a:noFill/>
        </p:spPr>
        <p:txBody>
          <a:bodyPr wrap="square">
            <a:spAutoFit/>
          </a:bodyPr>
          <a:lstStyle/>
          <a:p>
            <a:pPr algn="r" fontAlgn="auto">
              <a:spcBef>
                <a:spcPts val="0"/>
              </a:spcBef>
              <a:spcAft>
                <a:spcPts val="0"/>
              </a:spcAft>
              <a:defRPr/>
            </a:pPr>
            <a:r>
              <a:rPr kumimoji="0" lang="zh-TW" altLang="en-US" b="1" dirty="0" smtClean="0">
                <a:solidFill>
                  <a:schemeClr val="accent3">
                    <a:lumMod val="50000"/>
                  </a:schemeClr>
                </a:solidFill>
                <a:latin typeface="Arial" pitchFamily="34" charset="0"/>
                <a:cs typeface="Arial" pitchFamily="34" charset="0"/>
              </a:rPr>
              <a:t>雲科財金系  張子溥   </a:t>
            </a:r>
            <a:r>
              <a:rPr kumimoji="0" lang="en-US" altLang="zh-TW" b="1" dirty="0" smtClean="0">
                <a:solidFill>
                  <a:schemeClr val="accent3">
                    <a:lumMod val="50000"/>
                  </a:schemeClr>
                </a:solidFill>
                <a:latin typeface="Arial" pitchFamily="34" charset="0"/>
                <a:cs typeface="Arial" pitchFamily="34" charset="0"/>
              </a:rPr>
              <a:t>2018.11.21</a:t>
            </a:r>
            <a:endParaRPr kumimoji="0" lang="en-US" altLang="ko-KR" b="1" dirty="0">
              <a:solidFill>
                <a:schemeClr val="accent3">
                  <a:lumMod val="50000"/>
                </a:schemeClr>
              </a:solidFill>
              <a:latin typeface="Arial" pitchFamily="34" charset="0"/>
              <a:cs typeface="Arial" pitchFamily="34" charset="0"/>
            </a:endParaRPr>
          </a:p>
        </p:txBody>
      </p:sp>
      <p:sp>
        <p:nvSpPr>
          <p:cNvPr id="5" name="TextBox 1"/>
          <p:cNvSpPr txBox="1">
            <a:spLocks noChangeArrowheads="1"/>
          </p:cNvSpPr>
          <p:nvPr/>
        </p:nvSpPr>
        <p:spPr bwMode="auto">
          <a:xfrm>
            <a:off x="467544" y="2564904"/>
            <a:ext cx="8496944" cy="1508105"/>
          </a:xfrm>
          <a:prstGeom prst="rect">
            <a:avLst/>
          </a:prstGeom>
          <a:noFill/>
          <a:ln w="9525">
            <a:noFill/>
            <a:miter lim="800000"/>
            <a:headEnd/>
            <a:tailEnd/>
          </a:ln>
        </p:spPr>
        <p:txBody>
          <a:bodyPr wrap="square">
            <a:spAutoFit/>
          </a:bodyPr>
          <a:lstStyle/>
          <a:p>
            <a:pPr algn="r"/>
            <a:r>
              <a:rPr lang="zh-TW" altLang="en-US" sz="4800" b="1" dirty="0" smtClean="0">
                <a:solidFill>
                  <a:schemeClr val="accent3">
                    <a:lumMod val="50000"/>
                  </a:schemeClr>
                </a:solidFill>
                <a:latin typeface="Arial" pitchFamily="34" charset="0"/>
                <a:ea typeface="맑은 고딕" pitchFamily="50" charset="-127"/>
                <a:cs typeface="Arial" pitchFamily="34" charset="0"/>
              </a:rPr>
              <a:t>自適應提升</a:t>
            </a:r>
            <a:r>
              <a:rPr lang="en-US" altLang="zh-TW" sz="4800" b="1" dirty="0" smtClean="0">
                <a:solidFill>
                  <a:schemeClr val="accent3">
                    <a:lumMod val="50000"/>
                  </a:schemeClr>
                </a:solidFill>
                <a:latin typeface="Arial" pitchFamily="34" charset="0"/>
                <a:ea typeface="맑은 고딕" pitchFamily="50" charset="-127"/>
                <a:cs typeface="Arial" pitchFamily="34" charset="0"/>
              </a:rPr>
              <a:t>(</a:t>
            </a:r>
            <a:r>
              <a:rPr lang="zh-TW" altLang="en-US" sz="4800" b="1" dirty="0" smtClean="0">
                <a:solidFill>
                  <a:schemeClr val="accent3">
                    <a:lumMod val="50000"/>
                  </a:schemeClr>
                </a:solidFill>
                <a:latin typeface="Arial" pitchFamily="34" charset="0"/>
                <a:ea typeface="맑은 고딕" pitchFamily="50" charset="-127"/>
                <a:cs typeface="Arial" pitchFamily="34" charset="0"/>
              </a:rPr>
              <a:t>增強</a:t>
            </a:r>
            <a:r>
              <a:rPr lang="en-US" altLang="zh-TW" sz="4800" b="1" dirty="0" smtClean="0">
                <a:solidFill>
                  <a:schemeClr val="accent3">
                    <a:lumMod val="50000"/>
                  </a:schemeClr>
                </a:solidFill>
                <a:latin typeface="Arial" pitchFamily="34" charset="0"/>
                <a:ea typeface="맑은 고딕" pitchFamily="50" charset="-127"/>
                <a:cs typeface="Arial" pitchFamily="34" charset="0"/>
              </a:rPr>
              <a:t>)</a:t>
            </a:r>
            <a:r>
              <a:rPr lang="zh-TW" altLang="en-US" sz="4800" b="1" dirty="0" smtClean="0">
                <a:solidFill>
                  <a:schemeClr val="accent3">
                    <a:lumMod val="50000"/>
                  </a:schemeClr>
                </a:solidFill>
                <a:latin typeface="Arial" pitchFamily="34" charset="0"/>
                <a:ea typeface="맑은 고딕" pitchFamily="50" charset="-127"/>
                <a:cs typeface="Arial" pitchFamily="34" charset="0"/>
              </a:rPr>
              <a:t>樹</a:t>
            </a:r>
            <a:endParaRPr lang="en-US" altLang="zh-TW" sz="4800" b="1" dirty="0" smtClean="0">
              <a:solidFill>
                <a:schemeClr val="accent3">
                  <a:lumMod val="50000"/>
                </a:schemeClr>
              </a:solidFill>
              <a:latin typeface="Arial" pitchFamily="34" charset="0"/>
              <a:ea typeface="맑은 고딕" pitchFamily="50" charset="-127"/>
              <a:cs typeface="Arial" pitchFamily="34" charset="0"/>
            </a:endParaRPr>
          </a:p>
          <a:p>
            <a:pPr algn="r"/>
            <a:r>
              <a:rPr lang="en-US" altLang="zh-TW" sz="4400" b="1" dirty="0" err="1" smtClean="0">
                <a:solidFill>
                  <a:schemeClr val="accent3">
                    <a:lumMod val="50000"/>
                  </a:schemeClr>
                </a:solidFill>
                <a:latin typeface="Arial" pitchFamily="34" charset="0"/>
                <a:ea typeface="맑은 고딕" pitchFamily="50" charset="-127"/>
                <a:cs typeface="Arial" pitchFamily="34" charset="0"/>
              </a:rPr>
              <a:t>AdaBoost</a:t>
            </a:r>
            <a:r>
              <a:rPr lang="en-US" altLang="zh-TW" sz="4400" b="1" dirty="0" smtClean="0">
                <a:solidFill>
                  <a:schemeClr val="accent3">
                    <a:lumMod val="50000"/>
                  </a:schemeClr>
                </a:solidFill>
                <a:latin typeface="Arial" pitchFamily="34" charset="0"/>
                <a:ea typeface="맑은 고딕" pitchFamily="50" charset="-127"/>
                <a:cs typeface="Arial" pitchFamily="34" charset="0"/>
              </a:rPr>
              <a:t> (adaptive boosting)</a:t>
            </a:r>
            <a:endParaRPr lang="en-US" altLang="ko-KR" sz="4400" b="1" dirty="0" smtClean="0">
              <a:solidFill>
                <a:schemeClr val="accent3">
                  <a:lumMod val="50000"/>
                </a:schemeClr>
              </a:solidFill>
              <a:latin typeface="Arial" pitchFamily="34" charset="0"/>
              <a:ea typeface="맑은 고딕" pitchFamily="50" charset="-127"/>
              <a:cs typeface="Arial" pitchFamily="34" charset="0"/>
            </a:endParaRPr>
          </a:p>
        </p:txBody>
      </p:sp>
      <p:sp>
        <p:nvSpPr>
          <p:cNvPr id="7" name="TextBox 6">
            <a:hlinkClick r:id="rId2"/>
          </p:cNvPr>
          <p:cNvSpPr txBox="1"/>
          <p:nvPr/>
        </p:nvSpPr>
        <p:spPr>
          <a:xfrm>
            <a:off x="0" y="6597932"/>
            <a:ext cx="9144000" cy="215444"/>
          </a:xfrm>
          <a:prstGeom prst="rect">
            <a:avLst/>
          </a:prstGeom>
          <a:noFill/>
        </p:spPr>
        <p:txBody>
          <a:bodyPr wrap="square" rtlCol="0">
            <a:spAutoFit/>
          </a:bodyPr>
          <a:lstStyle/>
          <a:p>
            <a:pPr algn="ctr"/>
            <a:r>
              <a:rPr lang="en-US" altLang="ko-KR" sz="800" dirty="0" smtClean="0">
                <a:solidFill>
                  <a:schemeClr val="accent3">
                    <a:lumMod val="50000"/>
                  </a:schemeClr>
                </a:solidFill>
                <a:latin typeface="Arial" pitchFamily="34" charset="0"/>
                <a:cs typeface="Arial" pitchFamily="34" charset="0"/>
              </a:rPr>
              <a:t>ALLPPT.com _ Free PowerPoint Templates, Diagrams and Charts</a:t>
            </a:r>
            <a:endParaRPr lang="ko-KR" altLang="en-US" sz="800" dirty="0">
              <a:solidFill>
                <a:schemeClr val="accent3">
                  <a:lumMod val="50000"/>
                </a:schemeClr>
              </a:solidFill>
              <a:latin typeface="Arial" pitchFamily="34" charset="0"/>
              <a:cs typeface="Arial" pitchFamily="34" charset="0"/>
            </a:endParaRPr>
          </a:p>
        </p:txBody>
      </p:sp>
    </p:spTree>
    <p:extLst>
      <p:ext uri="{BB962C8B-B14F-4D97-AF65-F5344CB8AC3E}">
        <p14:creationId xmlns:p14="http://schemas.microsoft.com/office/powerpoint/2010/main" val="19412217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Bootstrap aggregating (Bagging)</a:t>
            </a:r>
            <a:endParaRPr lang="zh-TW" altLang="en-US" dirty="0"/>
          </a:p>
        </p:txBody>
      </p:sp>
      <p:sp>
        <p:nvSpPr>
          <p:cNvPr id="3" name="內容版面配置區 2"/>
          <p:cNvSpPr>
            <a:spLocks noGrp="1"/>
          </p:cNvSpPr>
          <p:nvPr>
            <p:ph idx="10"/>
          </p:nvPr>
        </p:nvSpPr>
        <p:spPr/>
        <p:txBody>
          <a:bodyPr/>
          <a:lstStyle/>
          <a:p>
            <a:pPr algn="just"/>
            <a:r>
              <a:rPr lang="en-US" altLang="zh-TW" dirty="0"/>
              <a:t>Bagging</a:t>
            </a:r>
            <a:r>
              <a:rPr lang="zh-TW" altLang="en-US" dirty="0"/>
              <a:t>概念很簡單，從訓練資料中隨機抽取</a:t>
            </a:r>
            <a:r>
              <a:rPr lang="en-US" altLang="zh-TW" dirty="0"/>
              <a:t>(</a:t>
            </a:r>
            <a:r>
              <a:rPr lang="zh-TW" altLang="en-US" dirty="0"/>
              <a:t>取出後放回，</a:t>
            </a:r>
            <a:r>
              <a:rPr lang="en-US" altLang="zh-TW" dirty="0"/>
              <a:t>n&lt;N)</a:t>
            </a:r>
            <a:r>
              <a:rPr lang="zh-TW" altLang="en-US" dirty="0"/>
              <a:t>樣本訓練多個分類器</a:t>
            </a:r>
            <a:r>
              <a:rPr lang="en-US" altLang="zh-TW" dirty="0"/>
              <a:t>(</a:t>
            </a:r>
            <a:r>
              <a:rPr lang="zh-TW" altLang="en-US" dirty="0"/>
              <a:t>要多少個分類器自己設定</a:t>
            </a:r>
            <a:r>
              <a:rPr lang="en-US" altLang="zh-TW" dirty="0"/>
              <a:t>)</a:t>
            </a:r>
            <a:r>
              <a:rPr lang="zh-TW" altLang="en-US" dirty="0"/>
              <a:t>，每個分類器的權重一致最後用投票方式</a:t>
            </a:r>
            <a:r>
              <a:rPr lang="en-US" altLang="zh-TW" dirty="0"/>
              <a:t>(</a:t>
            </a:r>
            <a:r>
              <a:rPr lang="en-US" altLang="zh-TW" dirty="0" smtClean="0"/>
              <a:t>Majority  </a:t>
            </a:r>
            <a:r>
              <a:rPr lang="en-US" altLang="zh-TW" dirty="0"/>
              <a:t>vote)</a:t>
            </a:r>
            <a:r>
              <a:rPr lang="zh-TW" altLang="en-US" dirty="0"/>
              <a:t>得到最終結果</a:t>
            </a:r>
          </a:p>
        </p:txBody>
      </p:sp>
      <p:pic>
        <p:nvPicPr>
          <p:cNvPr id="1026" name="Picture 2" descr="https://cdn-images-1.medium.com/max/880/1*cQD65ShDAIGP0EZwIqtzFQ.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3356992"/>
            <a:ext cx="8382000" cy="3019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98356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Boosting</a:t>
            </a:r>
            <a:endParaRPr lang="zh-TW" altLang="en-US" dirty="0"/>
          </a:p>
        </p:txBody>
      </p:sp>
      <p:sp>
        <p:nvSpPr>
          <p:cNvPr id="3" name="內容版面配置區 2"/>
          <p:cNvSpPr>
            <a:spLocks noGrp="1"/>
          </p:cNvSpPr>
          <p:nvPr>
            <p:ph idx="10"/>
          </p:nvPr>
        </p:nvSpPr>
        <p:spPr>
          <a:xfrm>
            <a:off x="251520" y="1268760"/>
            <a:ext cx="8445624" cy="4824536"/>
          </a:xfrm>
        </p:spPr>
        <p:txBody>
          <a:bodyPr/>
          <a:lstStyle/>
          <a:p>
            <a:r>
              <a:rPr lang="en-US" altLang="zh-TW" dirty="0"/>
              <a:t>Boosting</a:t>
            </a:r>
            <a:r>
              <a:rPr lang="zh-TW" altLang="en-US" dirty="0"/>
              <a:t>算法是將很多個弱的分類器</a:t>
            </a:r>
            <a:r>
              <a:rPr lang="en-US" altLang="zh-TW" dirty="0"/>
              <a:t>(weak classifier)</a:t>
            </a:r>
            <a:r>
              <a:rPr lang="zh-TW" altLang="en-US" dirty="0"/>
              <a:t>進行合成變成一個強分類器</a:t>
            </a:r>
            <a:r>
              <a:rPr lang="en-US" altLang="zh-TW" dirty="0"/>
              <a:t>(Strong classifier)</a:t>
            </a:r>
            <a:r>
              <a:rPr lang="zh-TW" altLang="en-US" dirty="0"/>
              <a:t>，和</a:t>
            </a:r>
            <a:r>
              <a:rPr lang="en-US" altLang="zh-TW" dirty="0"/>
              <a:t>Bagging</a:t>
            </a:r>
            <a:r>
              <a:rPr lang="zh-TW" altLang="en-US" dirty="0"/>
              <a:t>不同的是分類器之間是有關聯性的，是透過將舊分類器的錯誤資料權重提高，然後再訓練新的分類器，這樣新的分類器就會學習到錯誤分類資料</a:t>
            </a:r>
            <a:r>
              <a:rPr lang="en-US" altLang="zh-TW" dirty="0"/>
              <a:t>(misclassified data)</a:t>
            </a:r>
            <a:r>
              <a:rPr lang="zh-TW" altLang="en-US" dirty="0"/>
              <a:t>的特性，進而提升分類結果。</a:t>
            </a:r>
            <a:endParaRPr lang="zh-TW" altLang="en-US" dirty="0"/>
          </a:p>
        </p:txBody>
      </p:sp>
      <p:pic>
        <p:nvPicPr>
          <p:cNvPr id="2050" name="Picture 2" descr="https://cdn-images-1.medium.com/max/880/1*jbV0p6Dwoz3-XddbVBdi7Q.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3590925"/>
            <a:ext cx="8382000" cy="3267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7919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err="1" smtClean="0"/>
              <a:t>AdaBoost</a:t>
            </a:r>
            <a:endParaRPr lang="zh-TW" altLang="en-US" dirty="0"/>
          </a:p>
        </p:txBody>
      </p:sp>
      <p:sp>
        <p:nvSpPr>
          <p:cNvPr id="3" name="內容版面配置區 2"/>
          <p:cNvSpPr>
            <a:spLocks noGrp="1"/>
          </p:cNvSpPr>
          <p:nvPr>
            <p:ph idx="10"/>
          </p:nvPr>
        </p:nvSpPr>
        <p:spPr/>
        <p:txBody>
          <a:bodyPr/>
          <a:lstStyle/>
          <a:p>
            <a:r>
              <a:rPr lang="en-US" altLang="zh-TW" dirty="0" err="1" smtClean="0"/>
              <a:t>AdaBoost</a:t>
            </a:r>
            <a:r>
              <a:rPr lang="zh-TW" altLang="en-US" dirty="0"/>
              <a:t>算法，是一種改進的</a:t>
            </a:r>
            <a:r>
              <a:rPr lang="en-US" altLang="zh-TW" dirty="0"/>
              <a:t>Boosting</a:t>
            </a:r>
            <a:r>
              <a:rPr lang="zh-TW" altLang="en-US" dirty="0"/>
              <a:t>分類算法。方式是提高被前幾個分類器線性組合的分類錯誤樣本的權重，這樣做可以讓每次訓練新的分類器的時後都聚焦在容易分類錯誤的訓練樣本上</a:t>
            </a:r>
            <a:r>
              <a:rPr lang="zh-TW" altLang="en-US" dirty="0" smtClean="0"/>
              <a:t>。</a:t>
            </a:r>
            <a:endParaRPr lang="en-US" altLang="zh-TW" dirty="0" smtClean="0"/>
          </a:p>
          <a:p>
            <a:r>
              <a:rPr lang="zh-TW" altLang="en-US" dirty="0" smtClean="0"/>
              <a:t>每</a:t>
            </a:r>
            <a:r>
              <a:rPr lang="zh-TW" altLang="en-US" dirty="0"/>
              <a:t>個弱分類器使用加權投票機制取代平均投票機制，只的準確率較大的弱分類器有較大的權重，反之，準確率低的弱分類器權重較低</a:t>
            </a:r>
            <a:r>
              <a:rPr lang="zh-TW" altLang="en-US" dirty="0" smtClean="0"/>
              <a:t>。</a:t>
            </a:r>
            <a:endParaRPr lang="en-US" altLang="zh-TW" dirty="0" smtClean="0"/>
          </a:p>
          <a:p>
            <a:r>
              <a:rPr lang="en-US" altLang="zh-TW" b="1" dirty="0" err="1"/>
              <a:t>AdaBoost</a:t>
            </a:r>
            <a:r>
              <a:rPr lang="zh-TW" altLang="en-US" b="1" dirty="0"/>
              <a:t>的手法</a:t>
            </a:r>
            <a:r>
              <a:rPr lang="en-US" altLang="zh-TW" dirty="0"/>
              <a:t>: </a:t>
            </a:r>
            <a:r>
              <a:rPr lang="zh-TW" altLang="en-US" dirty="0"/>
              <a:t>讓判斷錯誤的</a:t>
            </a:r>
            <a:r>
              <a:rPr lang="en-US" altLang="zh-TW" dirty="0"/>
              <a:t>train data</a:t>
            </a:r>
            <a:r>
              <a:rPr lang="zh-TW" altLang="en-US" dirty="0"/>
              <a:t>提高權重，讓產生新的權重的</a:t>
            </a:r>
            <a:r>
              <a:rPr lang="en-US" altLang="zh-TW" dirty="0"/>
              <a:t>training </a:t>
            </a:r>
            <a:r>
              <a:rPr lang="en-US" altLang="zh-TW" dirty="0" smtClean="0"/>
              <a:t>set</a:t>
            </a:r>
            <a:r>
              <a:rPr lang="zh-TW" altLang="en-US" dirty="0" smtClean="0"/>
              <a:t>，</a:t>
            </a:r>
            <a:r>
              <a:rPr lang="zh-TW" altLang="en-US" dirty="0"/>
              <a:t>但在新的分類器上就去加強學這些權重較大的</a:t>
            </a:r>
            <a:r>
              <a:rPr lang="en-US" altLang="zh-TW" dirty="0"/>
              <a:t>training set</a:t>
            </a:r>
            <a:r>
              <a:rPr lang="zh-TW" altLang="en-US" dirty="0"/>
              <a:t>。</a:t>
            </a:r>
            <a:endParaRPr lang="zh-TW" altLang="en-US" dirty="0"/>
          </a:p>
        </p:txBody>
      </p:sp>
    </p:spTree>
    <p:extLst>
      <p:ext uri="{BB962C8B-B14F-4D97-AF65-F5344CB8AC3E}">
        <p14:creationId xmlns:p14="http://schemas.microsoft.com/office/powerpoint/2010/main" val="3852689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pic>
        <p:nvPicPr>
          <p:cNvPr id="3074" name="Picture 2" descr="ç¸éåç"/>
          <p:cNvPicPr>
            <a:picLocks noGrp="1" noChangeAspect="1" noChangeArrowheads="1"/>
          </p:cNvPicPr>
          <p:nvPr>
            <p:ph idx="10"/>
          </p:nvPr>
        </p:nvPicPr>
        <p:blipFill>
          <a:blip r:embed="rId2">
            <a:extLst>
              <a:ext uri="{28A0092B-C50C-407E-A947-70E740481C1C}">
                <a14:useLocalDpi xmlns:a14="http://schemas.microsoft.com/office/drawing/2010/main" val="0"/>
              </a:ext>
            </a:extLst>
          </a:blip>
          <a:srcRect/>
          <a:stretch>
            <a:fillRect/>
          </a:stretch>
        </p:blipFill>
        <p:spPr bwMode="auto">
          <a:xfrm>
            <a:off x="251520" y="1340768"/>
            <a:ext cx="8703995" cy="4895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26527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err="1"/>
              <a:t>AdaBoost</a:t>
            </a:r>
            <a:r>
              <a:rPr lang="en-US" altLang="zh-TW" dirty="0"/>
              <a:t> algorithm flow</a:t>
            </a:r>
            <a:endParaRPr lang="zh-TW" altLang="en-US" dirty="0"/>
          </a:p>
        </p:txBody>
      </p:sp>
      <p:pic>
        <p:nvPicPr>
          <p:cNvPr id="4098" name="Picture 2" descr="https://cdn-images-1.medium.com/max/880/1*bIHMPxiCUAgORVTckhHgIQ.png"/>
          <p:cNvPicPr>
            <a:picLocks noGrp="1" noChangeAspect="1" noChangeArrowheads="1"/>
          </p:cNvPicPr>
          <p:nvPr>
            <p:ph idx="10"/>
          </p:nvPr>
        </p:nvPicPr>
        <p:blipFill>
          <a:blip r:embed="rId2">
            <a:extLst>
              <a:ext uri="{28A0092B-C50C-407E-A947-70E740481C1C}">
                <a14:useLocalDpi xmlns:a14="http://schemas.microsoft.com/office/drawing/2010/main" val="0"/>
              </a:ext>
            </a:extLst>
          </a:blip>
          <a:srcRect/>
          <a:stretch>
            <a:fillRect/>
          </a:stretch>
        </p:blipFill>
        <p:spPr bwMode="auto">
          <a:xfrm>
            <a:off x="611560" y="1988840"/>
            <a:ext cx="8100042" cy="3396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49692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把</a:t>
            </a:r>
            <a:r>
              <a:rPr lang="en-US" altLang="zh-TW" dirty="0"/>
              <a:t>L</a:t>
            </a:r>
            <a:r>
              <a:rPr lang="zh-TW" altLang="en-US" dirty="0"/>
              <a:t>個分類器的結果</a:t>
            </a:r>
            <a:r>
              <a:rPr lang="zh-TW" altLang="en-US" dirty="0" smtClean="0"/>
              <a:t>作</a:t>
            </a:r>
            <a:r>
              <a:rPr lang="zh-TW" altLang="en-US" dirty="0"/>
              <a:t>加權</a:t>
            </a:r>
            <a:r>
              <a:rPr lang="zh-TW" altLang="en-US" dirty="0" smtClean="0"/>
              <a:t>合成</a:t>
            </a:r>
            <a:endParaRPr lang="zh-TW" altLang="en-US" dirty="0"/>
          </a:p>
        </p:txBody>
      </p:sp>
      <p:sp>
        <p:nvSpPr>
          <p:cNvPr id="3" name="內容版面配置區 2"/>
          <p:cNvSpPr>
            <a:spLocks noGrp="1"/>
          </p:cNvSpPr>
          <p:nvPr>
            <p:ph idx="10"/>
          </p:nvPr>
        </p:nvSpPr>
        <p:spPr/>
        <p:txBody>
          <a:bodyPr/>
          <a:lstStyle/>
          <a:p>
            <a:endParaRPr lang="en-US" altLang="zh-TW" dirty="0" smtClean="0"/>
          </a:p>
          <a:p>
            <a:endParaRPr lang="en-US" altLang="zh-TW" dirty="0"/>
          </a:p>
          <a:p>
            <a:endParaRPr lang="en-US" altLang="zh-TW" dirty="0" smtClean="0"/>
          </a:p>
          <a:p>
            <a:r>
              <a:rPr lang="zh-TW" altLang="en-US" dirty="0"/>
              <a:t>錯誤率越低的分類器在最後結果的合成上要佔較大的權重，下面假設錯誤率分別為</a:t>
            </a:r>
            <a:r>
              <a:rPr lang="en-US" altLang="zh-TW" dirty="0"/>
              <a:t>0.1, 0.2, 0.4</a:t>
            </a:r>
            <a:r>
              <a:rPr lang="zh-TW" altLang="en-US" dirty="0"/>
              <a:t>下的權重變化：</a:t>
            </a:r>
          </a:p>
          <a:p>
            <a:r>
              <a:rPr lang="en-US" altLang="zh-TW" dirty="0" err="1"/>
              <a:t>ε</a:t>
            </a:r>
            <a:r>
              <a:rPr lang="en-US" altLang="zh-TW" baseline="-25000" dirty="0" err="1"/>
              <a:t>k</a:t>
            </a:r>
            <a:r>
              <a:rPr lang="en-US" altLang="zh-TW" dirty="0"/>
              <a:t>=0.1, </a:t>
            </a:r>
            <a:r>
              <a:rPr lang="en-US" altLang="zh-TW" dirty="0" smtClean="0"/>
              <a:t>α</a:t>
            </a:r>
            <a:r>
              <a:rPr lang="en-US" altLang="zh-TW" baseline="-25000" dirty="0" smtClean="0"/>
              <a:t>k</a:t>
            </a:r>
            <a:r>
              <a:rPr lang="en-US" altLang="zh-TW" dirty="0" smtClean="0"/>
              <a:t>=0.5*ln</a:t>
            </a:r>
            <a:r>
              <a:rPr lang="zh-TW" altLang="en-US" dirty="0" smtClean="0"/>
              <a:t>⁡</a:t>
            </a:r>
            <a:r>
              <a:rPr lang="en-US" altLang="zh-TW" dirty="0" smtClean="0"/>
              <a:t>(((</a:t>
            </a:r>
            <a:r>
              <a:rPr lang="en-US" altLang="zh-TW" dirty="0"/>
              <a:t>1–0.1))/0.1)=1.0986</a:t>
            </a:r>
            <a:br>
              <a:rPr lang="en-US" altLang="zh-TW" dirty="0"/>
            </a:br>
            <a:r>
              <a:rPr lang="en-US" altLang="zh-TW" dirty="0" err="1" smtClean="0"/>
              <a:t>ε</a:t>
            </a:r>
            <a:r>
              <a:rPr lang="en-US" altLang="zh-TW" baseline="-25000" dirty="0" err="1"/>
              <a:t>k</a:t>
            </a:r>
            <a:r>
              <a:rPr lang="en-US" altLang="zh-TW" dirty="0" smtClean="0"/>
              <a:t>=0.2</a:t>
            </a:r>
            <a:r>
              <a:rPr lang="en-US" altLang="zh-TW" dirty="0"/>
              <a:t>, </a:t>
            </a:r>
            <a:r>
              <a:rPr lang="en-US" altLang="zh-TW" dirty="0" smtClean="0"/>
              <a:t>α</a:t>
            </a:r>
            <a:r>
              <a:rPr lang="en-US" altLang="zh-TW" baseline="-25000" dirty="0" smtClean="0"/>
              <a:t>k</a:t>
            </a:r>
            <a:r>
              <a:rPr lang="en-US" altLang="zh-TW" dirty="0" smtClean="0"/>
              <a:t>=0.5*ln</a:t>
            </a:r>
            <a:r>
              <a:rPr lang="en-US" altLang="zh-TW" i="1" dirty="0" smtClean="0"/>
              <a:t>⁡</a:t>
            </a:r>
            <a:r>
              <a:rPr lang="en-US" altLang="zh-TW" dirty="0"/>
              <a:t>(((1–0.2))/0.2)=0.6931</a:t>
            </a:r>
            <a:br>
              <a:rPr lang="en-US" altLang="zh-TW" dirty="0"/>
            </a:br>
            <a:r>
              <a:rPr lang="en-US" altLang="zh-TW" dirty="0" err="1" smtClean="0"/>
              <a:t>ε</a:t>
            </a:r>
            <a:r>
              <a:rPr lang="en-US" altLang="zh-TW" baseline="-25000" dirty="0" err="1"/>
              <a:t>k</a:t>
            </a:r>
            <a:r>
              <a:rPr lang="en-US" altLang="zh-TW" dirty="0" smtClean="0"/>
              <a:t>=0.4</a:t>
            </a:r>
            <a:r>
              <a:rPr lang="en-US" altLang="zh-TW" dirty="0"/>
              <a:t>, </a:t>
            </a:r>
            <a:r>
              <a:rPr lang="en-US" altLang="zh-TW" dirty="0" smtClean="0"/>
              <a:t>α</a:t>
            </a:r>
            <a:r>
              <a:rPr lang="en-US" altLang="zh-TW" baseline="-25000" dirty="0" smtClean="0"/>
              <a:t>k</a:t>
            </a:r>
            <a:r>
              <a:rPr lang="en-US" altLang="zh-TW" dirty="0" smtClean="0"/>
              <a:t>=0.5*ln</a:t>
            </a:r>
            <a:r>
              <a:rPr lang="zh-TW" altLang="en-US" dirty="0" smtClean="0"/>
              <a:t>⁡</a:t>
            </a:r>
            <a:r>
              <a:rPr lang="en-US" altLang="zh-TW" dirty="0" smtClean="0"/>
              <a:t>(((</a:t>
            </a:r>
            <a:r>
              <a:rPr lang="en-US" altLang="zh-TW" dirty="0"/>
              <a:t>1–0.4))/0.4)=0.2027</a:t>
            </a:r>
          </a:p>
          <a:p>
            <a:endParaRPr lang="zh-TW" altLang="en-US" dirty="0"/>
          </a:p>
        </p:txBody>
      </p:sp>
      <p:pic>
        <p:nvPicPr>
          <p:cNvPr id="5124" name="Picture 4" descr="https://cdn-images-1.medium.com/max/880/1*dPgCYTZiqCEj6sE2yoThT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5856" y="1556792"/>
            <a:ext cx="2143125" cy="771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884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pic>
        <p:nvPicPr>
          <p:cNvPr id="6146" name="Picture 2" descr="https://cdn-images-1.medium.com/max/880/1*7hW9tbL79YyE6jZ1oRdeMw.png"/>
          <p:cNvPicPr>
            <a:picLocks noGrp="1" noChangeAspect="1" noChangeArrowheads="1"/>
          </p:cNvPicPr>
          <p:nvPr>
            <p:ph idx="10"/>
          </p:nvPr>
        </p:nvPicPr>
        <p:blipFill>
          <a:blip r:embed="rId2">
            <a:extLst>
              <a:ext uri="{28A0092B-C50C-407E-A947-70E740481C1C}">
                <a14:useLocalDpi xmlns:a14="http://schemas.microsoft.com/office/drawing/2010/main" val="0"/>
              </a:ext>
            </a:extLst>
          </a:blip>
          <a:srcRect/>
          <a:stretch>
            <a:fillRect/>
          </a:stretch>
        </p:blipFill>
        <p:spPr bwMode="auto">
          <a:xfrm>
            <a:off x="-3836" y="1772816"/>
            <a:ext cx="9175774" cy="47651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14039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654</TotalTime>
  <Words>376</Words>
  <Application>Microsoft Office PowerPoint</Application>
  <PresentationFormat>如螢幕大小 (4:3)</PresentationFormat>
  <Paragraphs>19</Paragraphs>
  <Slides>8</Slides>
  <Notes>0</Notes>
  <HiddenSlides>0</HiddenSlides>
  <MMClips>0</MMClips>
  <ScaleCrop>false</ScaleCrop>
  <HeadingPairs>
    <vt:vector size="6" baseType="variant">
      <vt:variant>
        <vt:lpstr>使用字型</vt:lpstr>
      </vt:variant>
      <vt:variant>
        <vt:i4>5</vt:i4>
      </vt:variant>
      <vt:variant>
        <vt:lpstr>佈景主題</vt:lpstr>
      </vt:variant>
      <vt:variant>
        <vt:i4>2</vt:i4>
      </vt:variant>
      <vt:variant>
        <vt:lpstr>投影片標題</vt:lpstr>
      </vt:variant>
      <vt:variant>
        <vt:i4>8</vt:i4>
      </vt:variant>
    </vt:vector>
  </HeadingPairs>
  <TitlesOfParts>
    <vt:vector size="15" baseType="lpstr">
      <vt:lpstr>맑은 고딕</vt:lpstr>
      <vt:lpstr>新細明體</vt:lpstr>
      <vt:lpstr>標楷體</vt:lpstr>
      <vt:lpstr>Arial</vt:lpstr>
      <vt:lpstr>Calibri</vt:lpstr>
      <vt:lpstr>Office Theme</vt:lpstr>
      <vt:lpstr>Custom Design</vt:lpstr>
      <vt:lpstr>PowerPoint 簡報</vt:lpstr>
      <vt:lpstr>Bootstrap aggregating (Bagging)</vt:lpstr>
      <vt:lpstr>Boosting</vt:lpstr>
      <vt:lpstr>AdaBoost</vt:lpstr>
      <vt:lpstr>PowerPoint 簡報</vt:lpstr>
      <vt:lpstr>AdaBoost algorithm flow</vt:lpstr>
      <vt:lpstr>把L個分類器的結果作加權合成</vt:lpstr>
      <vt:lpstr>PowerPoint 簡報</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Registered User</dc:creator>
  <cp:lastModifiedBy>Windows 使用者</cp:lastModifiedBy>
  <cp:revision>43</cp:revision>
  <dcterms:created xsi:type="dcterms:W3CDTF">2014-04-01T16:35:38Z</dcterms:created>
  <dcterms:modified xsi:type="dcterms:W3CDTF">2018-11-21T15:14:51Z</dcterms:modified>
</cp:coreProperties>
</file>

<file path=docProps/thumbnail.jpeg>
</file>